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5" r:id="rId6"/>
    <p:sldId id="262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19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8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8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42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0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1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1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0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7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7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7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booking.com/hotel/cz/masarykova-ndeg30.en-gb.html?aid=852790&amp;label=msn-9zva*E85uEz3KUVGaaoL9w-79852115147916%3Atikwd-17246503555%3Aloc-51%3Aneo%3Amte%3Alp138244%3Adec%3Aqshostel%2Bbrno&amp;sid=6e3d66adfdbd4ff02f13dbba6a19ab45&amp;all_sr_blocks=309982003_112786379_7_0_0%2C309982012_112786379_4_0_0%2C309982002_112786379_4_0_0%2C309982001_112786379_4_0_0%2C309982010_112786379_6_0_0%2C309982011_112786379_5_0_0&amp;checkin=2023-03-29&amp;checkout=2023-03-30&amp;dest_id=-542184&amp;dest_type=city&amp;dist=0&amp;group_adults=30&amp;group_children=0&amp;hapos=1&amp;highlighted_blocks=309982003_112786379_7_0_0%2C309982012_112786379_4_0_0%2C309982002_112786379_4_0_0%2C309982001_112786379_4_0_0%2C309982010_112786379_6_0_0%2C309982011_112786379_5_0_0&amp;hpos=1&amp;matching_block_id=309982003_112786379_7_0_0&amp;no_rooms=15&amp;req_adults=30&amp;req_children=0&amp;room1=A%2CA&amp;room10=A%2CA&amp;room11=A%2CA&amp;room12=A%2CA&amp;room13=A%2CA&amp;room14=A%2CA&amp;room15=A%2CA&amp;room2=A%2CA&amp;room3=A%2CA&amp;room4=A%2CA&amp;room5=A%2CA&amp;room6=A%2CA&amp;room7=A%2CA&amp;room8=A%2CA&amp;room9=A%2CA&amp;sb_price_type=total&amp;sr_order=popularity&amp;sr_pri_blocks=309982003_112786379_7_0_0__21843%2C309982012_112786379_4_0_0__12533%2C309982002_112786379_4_0_0__12533%2C309982001_112786379_4_0_0__12533%2C309982010_112786379_6_0_0__21330%2C309982011_112786379_5_0_0__21015&amp;srepoch=1679990202&amp;srpvid=73dd37dcd50e016d&amp;type=total&amp;ucfs=1&amp;activeTab=mai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5CD2A3-2099-476E-9A85-55DC735FA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159026"/>
            <a:ext cx="5938866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E7742E-D35A-162F-5078-20ABBBF0A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9294" y="168844"/>
            <a:ext cx="4612277" cy="2077328"/>
          </a:xfrm>
        </p:spPr>
        <p:txBody>
          <a:bodyPr>
            <a:normAutofit/>
          </a:bodyPr>
          <a:lstStyle/>
          <a:p>
            <a:r>
              <a:rPr lang="cs-CZ" b="1" dirty="0"/>
              <a:t>Výlet do Brna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D129B0-A2EC-1A65-2AA0-19A94BB69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1370" y="3476100"/>
            <a:ext cx="4241074" cy="1233323"/>
          </a:xfrm>
        </p:spPr>
        <p:txBody>
          <a:bodyPr anchor="t">
            <a:normAutofit/>
          </a:bodyPr>
          <a:lstStyle/>
          <a:p>
            <a:r>
              <a:rPr lang="cs-CZ" dirty="0"/>
              <a:t>Bílý, Vědomých</a:t>
            </a:r>
          </a:p>
        </p:txBody>
      </p:sp>
      <p:pic>
        <p:nvPicPr>
          <p:cNvPr id="4" name="Picture 3" descr="Barevné budovy">
            <a:extLst>
              <a:ext uri="{FF2B5EF4-FFF2-40B4-BE49-F238E27FC236}">
                <a16:creationId xmlns:a16="http://schemas.microsoft.com/office/drawing/2014/main" id="{282C5820-DE17-8BD7-DDCD-C7A194962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73" r="23723" b="-1"/>
          <a:stretch/>
        </p:blipFill>
        <p:spPr>
          <a:xfrm>
            <a:off x="20" y="10"/>
            <a:ext cx="5938847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92979E8-2E86-433E-A7E4-5F102E45A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31691" y="4237480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DDEF0D5-EF9F-43D4-BF40-27A3121E0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1438B34-2B34-4614-B3B4-D0992715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691BDB-93D3-4721-903C-45DD9590F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CA5B3BE6-2FF9-8425-26ED-9793AF06C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246" y="5123646"/>
            <a:ext cx="2379601" cy="118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72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C07271E9-21F4-400B-84B6-052EAFCFE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3E3D78ED-34B7-4F8E-8377-994DCAD3C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964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4" descr="Křížící se železniční tratě">
            <a:extLst>
              <a:ext uri="{FF2B5EF4-FFF2-40B4-BE49-F238E27FC236}">
                <a16:creationId xmlns:a16="http://schemas.microsoft.com/office/drawing/2014/main" id="{458DA5AA-7717-DED9-89BD-BEA8318AD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6388" b="27266"/>
          <a:stretch/>
        </p:blipFill>
        <p:spPr>
          <a:xfrm>
            <a:off x="20" y="10"/>
            <a:ext cx="12191979" cy="686963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EFCDC7B-EE58-AEE3-B914-E2E836A1A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785" y="723900"/>
            <a:ext cx="8718430" cy="1288489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chemeClr val="tx1"/>
                </a:solidFill>
              </a:rPr>
              <a:t>Doprava: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F000CB-AFD7-C41E-6C4D-42E6752ED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962" y="2161903"/>
            <a:ext cx="6788076" cy="3416512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Potkáme se na nádraží Frýdku-Místku u nákupního centra Frýda v 7:30, vlak nám odjíždí v 8:01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Spolu se přemístíme na nástupiště a nastoupíme na vlak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Vlakem z Frýdku-Místku pojedeme asi 30 minut do Ostravy, kde přestoupíme na vlak rovnou na Brno hlavní nádraží, kde budeme 11:00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Za jednu osobu zaplatíme 250 kč za dopravu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Trasa zpátky bude stejná</a:t>
            </a:r>
          </a:p>
        </p:txBody>
      </p:sp>
      <p:grpSp>
        <p:nvGrpSpPr>
          <p:cNvPr id="23" name="Group 12">
            <a:extLst>
              <a:ext uri="{FF2B5EF4-FFF2-40B4-BE49-F238E27FC236}">
                <a16:creationId xmlns:a16="http://schemas.microsoft.com/office/drawing/2014/main" id="{A1527245-C5C2-4BD3-8317-C4D6D7A10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5849932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03BA463-C04F-4127-9100-1F376E519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4" name="Straight Connector 14">
              <a:extLst>
                <a:ext uri="{FF2B5EF4-FFF2-40B4-BE49-F238E27FC236}">
                  <a16:creationId xmlns:a16="http://schemas.microsoft.com/office/drawing/2014/main" id="{01FD6DA6-F7BC-4426-8465-928C4EC4A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5">
              <a:extLst>
                <a:ext uri="{FF2B5EF4-FFF2-40B4-BE49-F238E27FC236}">
                  <a16:creationId xmlns:a16="http://schemas.microsoft.com/office/drawing/2014/main" id="{49A28AE3-3C29-44E4-80A5-C2937F8E7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714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6" name="Straight Connector 2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5CD2A3-2099-476E-9A85-55DC735FA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080" y="159026"/>
            <a:ext cx="5943600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8F1798-5C2C-5879-AA37-6D4F55E46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27" y="1066801"/>
            <a:ext cx="4554747" cy="2077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Kam se podíváme?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053C46-BDB7-A019-D9C3-D72ED4795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679" y="4534419"/>
            <a:ext cx="4055042" cy="157570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1 („start“) – Hrad Špilberk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2 – Katedrála sv. Petra a Pavla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3 – Brněnský orloj 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4 („cíl“) – Botanická zahrada</a:t>
            </a:r>
            <a:endParaRPr lang="cs-CZ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F3C4E0BB-25F2-9C66-D174-9372C99EF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65" y="194933"/>
            <a:ext cx="3399600" cy="6468134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92979E8-2E86-433E-A7E4-5F102E45A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90458" y="4237480"/>
            <a:ext cx="867485" cy="115439"/>
            <a:chOff x="8910933" y="1861308"/>
            <a:chExt cx="867485" cy="11543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DEF0D5-EF9F-43D4-BF40-27A3121E0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1438B34-2B34-4614-B3B4-D0992715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C691BDB-93D3-4721-903C-45DD9590F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7089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C07271E9-21F4-400B-84B6-052EAFCFE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3E3D78ED-34B7-4F8E-8377-994DCAD3C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964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2621C16-2B9D-F715-7909-3F41E55D3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"/>
          <a:stretch/>
        </p:blipFill>
        <p:spPr bwMode="auto">
          <a:xfrm>
            <a:off x="20" y="10"/>
            <a:ext cx="12191979" cy="686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42DC136-009A-6BA0-65F0-FFE59FF68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785" y="723900"/>
            <a:ext cx="8718430" cy="1288489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chemeClr val="tx1"/>
                </a:solidFill>
              </a:rPr>
              <a:t>Místa: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E8BB54-3477-FFCD-8DB2-A252AD296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962" y="2161903"/>
            <a:ext cx="6788076" cy="3416512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Hrad Špilberk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Prohlídkový okruh věznice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Základní vstupné: 140 Kč na osobu</a:t>
            </a:r>
          </a:p>
        </p:txBody>
      </p: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A1527245-C5C2-4BD3-8317-C4D6D7A10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5849932"/>
            <a:ext cx="867485" cy="115439"/>
            <a:chOff x="8910933" y="1861308"/>
            <a:chExt cx="867485" cy="115439"/>
          </a:xfrm>
        </p:grpSpPr>
        <p:sp>
          <p:nvSpPr>
            <p:cNvPr id="2064" name="Rectangle 2063">
              <a:extLst>
                <a:ext uri="{FF2B5EF4-FFF2-40B4-BE49-F238E27FC236}">
                  <a16:creationId xmlns:a16="http://schemas.microsoft.com/office/drawing/2014/main" id="{E03BA463-C04F-4127-9100-1F376E519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065" name="Straight Connector 2064">
              <a:extLst>
                <a:ext uri="{FF2B5EF4-FFF2-40B4-BE49-F238E27FC236}">
                  <a16:creationId xmlns:a16="http://schemas.microsoft.com/office/drawing/2014/main" id="{01FD6DA6-F7BC-4426-8465-928C4EC4A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6" name="Straight Connector 2065">
              <a:extLst>
                <a:ext uri="{FF2B5EF4-FFF2-40B4-BE49-F238E27FC236}">
                  <a16:creationId xmlns:a16="http://schemas.microsoft.com/office/drawing/2014/main" id="{49A28AE3-3C29-44E4-80A5-C2937F8E7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6263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731383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8D929A-AF2C-9B1B-E42F-C7BB645B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26" y="723901"/>
            <a:ext cx="5465148" cy="1288884"/>
          </a:xfrm>
        </p:spPr>
        <p:txBody>
          <a:bodyPr anchor="b">
            <a:normAutofit/>
          </a:bodyPr>
          <a:lstStyle/>
          <a:p>
            <a:pPr algn="ctr"/>
            <a:r>
              <a:rPr lang="cs-CZ" dirty="0"/>
              <a:t>Místa: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875DE2-1FE9-E5DC-D4EB-2CEE6DA53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426" y="2732545"/>
            <a:ext cx="5465149" cy="3232826"/>
          </a:xfrm>
        </p:spPr>
        <p:txBody>
          <a:bodyPr anchor="t">
            <a:normAutofit/>
          </a:bodyPr>
          <a:lstStyle/>
          <a:p>
            <a:pPr algn="ctr"/>
            <a:r>
              <a:rPr lang="cs-CZ" b="1" dirty="0"/>
              <a:t>Katedrála sv. Petra a Pavla</a:t>
            </a:r>
            <a:endParaRPr lang="cs-CZ" b="1"/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cs-CZ" dirty="0"/>
              <a:t>Vstupné: 30 Kč na osobu</a:t>
            </a:r>
            <a:endParaRPr lang="cs-CZ"/>
          </a:p>
          <a:p>
            <a:pPr algn="ctr"/>
            <a:endParaRPr lang="cs-CZ"/>
          </a:p>
          <a:p>
            <a:pPr algn="ctr"/>
            <a:r>
              <a:rPr lang="cs-CZ" b="1" dirty="0"/>
              <a:t>Brněnský orloj</a:t>
            </a:r>
            <a:endParaRPr lang="cs-CZ" b="1"/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cs-CZ" dirty="0"/>
              <a:t>Bez vstupného</a:t>
            </a:r>
            <a:endParaRPr lang="cs-CZ"/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cs-CZ" dirty="0"/>
              <a:t>Je umístěn na Náměstí Svobody</a:t>
            </a:r>
            <a:endParaRPr lang="cs-CZ"/>
          </a:p>
        </p:txBody>
      </p:sp>
      <p:pic>
        <p:nvPicPr>
          <p:cNvPr id="4" name="Picture 6" descr="Brněnský orloj, visitbrno.cz">
            <a:extLst>
              <a:ext uri="{FF2B5EF4-FFF2-40B4-BE49-F238E27FC236}">
                <a16:creationId xmlns:a16="http://schemas.microsoft.com/office/drawing/2014/main" id="{EF080B88-EDA0-BDB6-6EB0-67AD2E0BB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"/>
          <a:stretch/>
        </p:blipFill>
        <p:spPr bwMode="auto">
          <a:xfrm>
            <a:off x="7620000" y="10"/>
            <a:ext cx="457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76258" y="2320171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6157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798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Toulky - Botanická zahrada a arboretum Mendelovy univerzity v Brně ...">
            <a:extLst>
              <a:ext uri="{FF2B5EF4-FFF2-40B4-BE49-F238E27FC236}">
                <a16:creationId xmlns:a16="http://schemas.microsoft.com/office/drawing/2014/main" id="{2CBDF755-C65C-A223-CB20-46B3BCBF8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2" b="15815"/>
          <a:stretch/>
        </p:blipFill>
        <p:spPr bwMode="auto">
          <a:xfrm>
            <a:off x="20" y="-5798"/>
            <a:ext cx="12191980" cy="686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A7FD6EC-4D99-4AB0-9AC8-CFBD9D47C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1" y="723900"/>
            <a:ext cx="10744199" cy="5398604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291C05-957D-DA8C-6E4E-7CEA5019F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829" y="1074057"/>
            <a:ext cx="8476343" cy="1033077"/>
          </a:xfrm>
        </p:spPr>
        <p:txBody>
          <a:bodyPr anchor="b">
            <a:normAutofit/>
          </a:bodyPr>
          <a:lstStyle/>
          <a:p>
            <a:pPr algn="ctr"/>
            <a:r>
              <a:rPr lang="cs-CZ"/>
              <a:t>Místa: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ED5E5-E2FC-D7B8-29A0-276E4EA2B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1812" y="2594389"/>
            <a:ext cx="6508377" cy="244770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1400" b="1" dirty="0"/>
              <a:t>BOTANICKÁ ZAHRADA ARBORETUM MENDELOVY UNIVERZITY</a:t>
            </a:r>
          </a:p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cs-CZ" sz="1400" dirty="0"/>
              <a:t>Vstupné: 50 Kč na osobu </a:t>
            </a:r>
          </a:p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cs-CZ" sz="1400" dirty="0"/>
              <a:t>Tato zahrada byla vytvořena už v roce 1929, sice byla tehdy malá a obsahovala jenom byliny se zaměřením na zemědělskou produkci, ale pomalu se rozšiřovala.</a:t>
            </a:r>
          </a:p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cs-CZ" sz="1400" dirty="0"/>
              <a:t>V roce 1938 bylo tady založeno arboretum.</a:t>
            </a:r>
          </a:p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cs-CZ" sz="1400" dirty="0"/>
              <a:t>Pak 1.11.1967 bylo vydáno rozhodnutí o výstavbě nové botanické zahrady a arboreta v návaznosti na dřívější arboretum.</a:t>
            </a:r>
          </a:p>
          <a:p>
            <a:pPr algn="ctr">
              <a:lnSpc>
                <a:spcPct val="100000"/>
              </a:lnSpc>
            </a:pPr>
            <a:endParaRPr lang="cs-CZ" sz="1400" dirty="0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5357309"/>
            <a:ext cx="867485" cy="115439"/>
            <a:chOff x="8910933" y="1861308"/>
            <a:chExt cx="867485" cy="115439"/>
          </a:xfrm>
        </p:grpSpPr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9" name="Straight Connector 1038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7398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0903" y="159026"/>
            <a:ext cx="5778697" cy="6542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F36D0B-BF7E-F989-8D59-BA117A7C8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264" y="733100"/>
            <a:ext cx="4618836" cy="1275669"/>
          </a:xfrm>
        </p:spPr>
        <p:txBody>
          <a:bodyPr anchor="b">
            <a:normAutofit/>
          </a:bodyPr>
          <a:lstStyle/>
          <a:p>
            <a:pPr algn="ctr"/>
            <a:r>
              <a:rPr lang="cs-CZ"/>
              <a:t>Ubytování: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AD9DBA-10B5-F86B-FD2A-35D9DBA86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615" y="2216151"/>
            <a:ext cx="3943575" cy="3390900"/>
          </a:xfrm>
        </p:spPr>
        <p:txBody>
          <a:bodyPr anchor="t">
            <a:normAutofit fontScale="92500" lnSpcReduction="20000"/>
          </a:bodyPr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cs-CZ" dirty="0"/>
              <a:t>Hotel: </a:t>
            </a:r>
            <a:r>
              <a:rPr lang="cs-CZ" b="1" i="0" dirty="0">
                <a:effectLst/>
                <a:latin typeface="var(--DO_NOT_USE_bui_large_font_headline_2_font-family)"/>
              </a:rPr>
              <a:t>Masarykova N°30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cs-CZ" dirty="0"/>
              <a:t>Na jednoho dospělého člověka to vyjde 805 Kč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cs-CZ" dirty="0"/>
              <a:t>Na pokojích by jsme byli po třech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cs-CZ" dirty="0"/>
              <a:t>Ubytování je výhodně </a:t>
            </a:r>
            <a:r>
              <a:rPr lang="cs-CZ" dirty="0" err="1"/>
              <a:t>umísteněné</a:t>
            </a:r>
            <a:r>
              <a:rPr lang="cs-CZ" dirty="0"/>
              <a:t>, poblíž náměstí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cs-CZ" dirty="0"/>
              <a:t>Snídaně bude vlastní, je k dispozici kuchyně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dirty="0" err="1">
                <a:hlinkClick r:id="rId2"/>
              </a:rPr>
              <a:t>Masarykova</a:t>
            </a:r>
            <a:r>
              <a:rPr lang="en-US" dirty="0">
                <a:hlinkClick r:id="rId2"/>
              </a:rPr>
              <a:t> N°30, Brno – Updated 2023 Prices (booking.com)</a:t>
            </a:r>
            <a:endParaRPr lang="cs-CZ" dirty="0"/>
          </a:p>
          <a:p>
            <a:pPr marL="342900" indent="-342900" algn="ctr">
              <a:buFont typeface="Courier New" panose="02070309020205020404" pitchFamily="49" charset="0"/>
              <a:buChar char="o"/>
            </a:pPr>
            <a:endParaRPr lang="cs-CZ" dirty="0"/>
          </a:p>
        </p:txBody>
      </p:sp>
      <p:pic>
        <p:nvPicPr>
          <p:cNvPr id="1026" name="Picture 2" descr="Gallery image of this property">
            <a:extLst>
              <a:ext uri="{FF2B5EF4-FFF2-40B4-BE49-F238E27FC236}">
                <a16:creationId xmlns:a16="http://schemas.microsoft.com/office/drawing/2014/main" id="{84A9CC64-A0D0-9181-A93B-6A4BD3A0C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2" r="27867"/>
          <a:stretch/>
        </p:blipFill>
        <p:spPr bwMode="auto">
          <a:xfrm>
            <a:off x="1682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53745597-CF0F-4C14-83C4-612B382A9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10258" y="5849932"/>
            <a:ext cx="867485" cy="115439"/>
            <a:chOff x="8910933" y="1861308"/>
            <a:chExt cx="867485" cy="115439"/>
          </a:xfrm>
        </p:grpSpPr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471CB755-D435-4BD8-A3DB-B304ED0E7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56" name="Straight Connector 1038">
              <a:extLst>
                <a:ext uri="{FF2B5EF4-FFF2-40B4-BE49-F238E27FC236}">
                  <a16:creationId xmlns:a16="http://schemas.microsoft.com/office/drawing/2014/main" id="{0B7F2CAE-48A1-4EAD-BDD1-4DA217AC0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39">
              <a:extLst>
                <a:ext uri="{FF2B5EF4-FFF2-40B4-BE49-F238E27FC236}">
                  <a16:creationId xmlns:a16="http://schemas.microsoft.com/office/drawing/2014/main" id="{98FB73A0-9D61-4989-BA5F-7EF6308D8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17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2054">
            <a:extLst>
              <a:ext uri="{FF2B5EF4-FFF2-40B4-BE49-F238E27FC236}">
                <a16:creationId xmlns:a16="http://schemas.microsoft.com/office/drawing/2014/main" id="{358860B5-4C8B-4A85-9C61-6C38237A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Rectangle 2056">
            <a:extLst>
              <a:ext uri="{FF2B5EF4-FFF2-40B4-BE49-F238E27FC236}">
                <a16:creationId xmlns:a16="http://schemas.microsoft.com/office/drawing/2014/main" id="{8C88D8DB-F336-4940-A141-657B45C9F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oney Wallpapers - Wallpaper Cave">
            <a:extLst>
              <a:ext uri="{FF2B5EF4-FFF2-40B4-BE49-F238E27FC236}">
                <a16:creationId xmlns:a16="http://schemas.microsoft.com/office/drawing/2014/main" id="{DBA5FA6A-22F9-6DB7-09B8-E3A6939DC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20" y="1"/>
            <a:ext cx="121919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1" name="Rectangle 5">
            <a:extLst>
              <a:ext uri="{FF2B5EF4-FFF2-40B4-BE49-F238E27FC236}">
                <a16:creationId xmlns:a16="http://schemas.microsoft.com/office/drawing/2014/main" id="{59F0F49B-3281-41C6-B073-D00425151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1" y="1028406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E921B1-D082-40EA-61B2-5778D5EDA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940" y="1700294"/>
            <a:ext cx="3246119" cy="2608006"/>
          </a:xfrm>
        </p:spPr>
        <p:txBody>
          <a:bodyPr anchor="ctr">
            <a:normAutofit/>
          </a:bodyPr>
          <a:lstStyle/>
          <a:p>
            <a:pPr algn="ctr"/>
            <a:r>
              <a:rPr lang="cs-CZ"/>
              <a:t>Cena: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7458C4-8C49-E269-267E-BC9B23621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877" y="1035050"/>
            <a:ext cx="4452968" cy="4800600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cs-CZ">
                <a:solidFill>
                  <a:schemeClr val="bg1"/>
                </a:solidFill>
              </a:rPr>
              <a:t>Celková cena za jednu osobu za výlet (bez jídla) je 1525 Kč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cs-CZ">
                <a:solidFill>
                  <a:schemeClr val="bg1"/>
                </a:solidFill>
              </a:rPr>
              <a:t>Děti budou mít rozchod na Náměstí Svobody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cs-CZ">
                <a:solidFill>
                  <a:schemeClr val="bg1"/>
                </a:solidFill>
              </a:rPr>
              <a:t>Do Frýdku-Místku vlakové nádraží je příjezd 17:00</a:t>
            </a:r>
          </a:p>
          <a:p>
            <a:pPr algn="ctr"/>
            <a:r>
              <a:rPr lang="cs-CZ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BD2492B2-B8B7-4A51-ABA9-EB4480F77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9" y="4550150"/>
            <a:ext cx="867485" cy="115439"/>
            <a:chOff x="8910933" y="1861308"/>
            <a:chExt cx="867485" cy="115439"/>
          </a:xfrm>
        </p:grpSpPr>
        <p:sp>
          <p:nvSpPr>
            <p:cNvPr id="2062" name="Rectangle 2061">
              <a:extLst>
                <a:ext uri="{FF2B5EF4-FFF2-40B4-BE49-F238E27FC236}">
                  <a16:creationId xmlns:a16="http://schemas.microsoft.com/office/drawing/2014/main" id="{EE25C357-E66E-42A1-A409-1235486B5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63" name="Straight Connector 2062">
              <a:extLst>
                <a:ext uri="{FF2B5EF4-FFF2-40B4-BE49-F238E27FC236}">
                  <a16:creationId xmlns:a16="http://schemas.microsoft.com/office/drawing/2014/main" id="{46318FBB-DA09-4FF6-B480-C513819F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4" name="Straight Connector 2063">
              <a:extLst>
                <a:ext uri="{FF2B5EF4-FFF2-40B4-BE49-F238E27FC236}">
                  <a16:creationId xmlns:a16="http://schemas.microsoft.com/office/drawing/2014/main" id="{567E98EC-5AA4-4A5A-9F6D-20968E3A5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6" name="Group 2065">
            <a:extLst>
              <a:ext uri="{FF2B5EF4-FFF2-40B4-BE49-F238E27FC236}">
                <a16:creationId xmlns:a16="http://schemas.microsoft.com/office/drawing/2014/main" id="{E30DE9CB-4267-487A-915E-5665607E9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2067" name="Rectangle 2066">
              <a:extLst>
                <a:ext uri="{FF2B5EF4-FFF2-40B4-BE49-F238E27FC236}">
                  <a16:creationId xmlns:a16="http://schemas.microsoft.com/office/drawing/2014/main" id="{E237361B-A61F-4EEA-8554-10DEFF0AB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068" name="Straight Connector 2067">
              <a:extLst>
                <a:ext uri="{FF2B5EF4-FFF2-40B4-BE49-F238E27FC236}">
                  <a16:creationId xmlns:a16="http://schemas.microsoft.com/office/drawing/2014/main" id="{BBBC8A6A-A883-4F9C-82BA-607223F36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9" name="Straight Connector 2068">
              <a:extLst>
                <a:ext uri="{FF2B5EF4-FFF2-40B4-BE49-F238E27FC236}">
                  <a16:creationId xmlns:a16="http://schemas.microsoft.com/office/drawing/2014/main" id="{E234343E-05EC-4327-BA72-FD68FF049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1010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8" name="Rectangle 3078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Wonderful Trip to the City of Brno, Czech Republic | LeoSystem.travel">
            <a:extLst>
              <a:ext uri="{FF2B5EF4-FFF2-40B4-BE49-F238E27FC236}">
                <a16:creationId xmlns:a16="http://schemas.microsoft.com/office/drawing/2014/main" id="{FCA082B1-8FA4-A802-E3C5-014B3631D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9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458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94BA98-EAC8-40DA-8431-E19C1A3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441" y="1000366"/>
            <a:ext cx="3995397" cy="1239627"/>
          </a:xfrm>
        </p:spPr>
        <p:txBody>
          <a:bodyPr anchor="b">
            <a:normAutofit/>
          </a:bodyPr>
          <a:lstStyle/>
          <a:p>
            <a:pPr algn="ctr"/>
            <a:r>
              <a:rPr lang="cs-CZ"/>
              <a:t>DĚKUJEME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7496D8-E583-6DB9-2AD4-C3C46BB7B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441" y="2884395"/>
            <a:ext cx="3950677" cy="246914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1600" b="1"/>
              <a:t>Zdroje</a:t>
            </a:r>
            <a:r>
              <a:rPr lang="cs-CZ" sz="1600"/>
              <a:t>: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/>
              <a:t>IDOS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/>
              <a:t>Google mapy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/>
              <a:t>Mapy </a:t>
            </a:r>
            <a:r>
              <a:rPr lang="cs-CZ" sz="1600" err="1"/>
              <a:t>cz</a:t>
            </a:r>
            <a:endParaRPr lang="cs-CZ" sz="1600"/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/>
              <a:t>Stránky botanické zahrady, hradu Špilberku a Katedrály sv. Petra a Pavla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/>
              <a:t>Stránky ubytování – Booking.cz</a:t>
            </a:r>
          </a:p>
        </p:txBody>
      </p:sp>
      <p:grpSp>
        <p:nvGrpSpPr>
          <p:cNvPr id="3090" name="Group 3082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44037" y="2543656"/>
            <a:ext cx="867485" cy="115439"/>
            <a:chOff x="8910933" y="1861308"/>
            <a:chExt cx="867485" cy="115439"/>
          </a:xfrm>
        </p:grpSpPr>
        <p:sp>
          <p:nvSpPr>
            <p:cNvPr id="3091" name="Rectangle 3083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5" name="Straight Connector 3084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6" name="Straight Connector 3085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1286401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AnalogousFromLightSeed_2SEEDS">
      <a:dk1>
        <a:srgbClr val="000000"/>
      </a:dk1>
      <a:lt1>
        <a:srgbClr val="FFFFFF"/>
      </a:lt1>
      <a:dk2>
        <a:srgbClr val="3E3423"/>
      </a:dk2>
      <a:lt2>
        <a:srgbClr val="E2E5E8"/>
      </a:lt2>
      <a:accent1>
        <a:srgbClr val="BA9D7F"/>
      </a:accent1>
      <a:accent2>
        <a:srgbClr val="C49792"/>
      </a:accent2>
      <a:accent3>
        <a:srgbClr val="A5A27D"/>
      </a:accent3>
      <a:accent4>
        <a:srgbClr val="7AA9B7"/>
      </a:accent4>
      <a:accent5>
        <a:srgbClr val="8FA2C3"/>
      </a:accent5>
      <a:accent6>
        <a:srgbClr val="827FBA"/>
      </a:accent6>
      <a:hlink>
        <a:srgbClr val="6084A9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AAAE5F8FBD6844DB28FBB56551C1E9E" ma:contentTypeVersion="14" ma:contentTypeDescription="Vytvoří nový dokument" ma:contentTypeScope="" ma:versionID="a5a4b314ddab873e1e52082553604726">
  <xsd:schema xmlns:xsd="http://www.w3.org/2001/XMLSchema" xmlns:xs="http://www.w3.org/2001/XMLSchema" xmlns:p="http://schemas.microsoft.com/office/2006/metadata/properties" xmlns:ns2="851764c0-bb7d-4d8f-852d-b78cc9a56f96" xmlns:ns3="8aedd210-0136-41d6-b874-7c7fb0359b41" targetNamespace="http://schemas.microsoft.com/office/2006/metadata/properties" ma:root="true" ma:fieldsID="9305e18e5ccd02640d924c5f57bdb37e" ns2:_="" ns3:_="">
    <xsd:import namespace="851764c0-bb7d-4d8f-852d-b78cc9a56f96"/>
    <xsd:import namespace="8aedd210-0136-41d6-b874-7c7fb0359b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1764c0-bb7d-4d8f-852d-b78cc9a56f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ů" ma:readOnly="false" ma:fieldId="{5cf76f15-5ced-4ddc-b409-7134ff3c332f}" ma:taxonomyMulti="true" ma:sspId="f7e42eeb-001d-416d-a198-36340e4490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edd210-0136-41d6-b874-7c7fb0359b4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Sloupec zachycení celé taxonomie" ma:hidden="true" ma:list="{3a0d1346-eaf2-4c6f-8bd5-3930547f3f7b}" ma:internalName="TaxCatchAll" ma:showField="CatchAllData" ma:web="8aedd210-0136-41d6-b874-7c7fb0359b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1764c0-bb7d-4d8f-852d-b78cc9a56f96">
      <Terms xmlns="http://schemas.microsoft.com/office/infopath/2007/PartnerControls"/>
    </lcf76f155ced4ddcb4097134ff3c332f>
    <TaxCatchAll xmlns="8aedd210-0136-41d6-b874-7c7fb0359b41" xsi:nil="true"/>
  </documentManagement>
</p:properties>
</file>

<file path=customXml/itemProps1.xml><?xml version="1.0" encoding="utf-8"?>
<ds:datastoreItem xmlns:ds="http://schemas.openxmlformats.org/officeDocument/2006/customXml" ds:itemID="{22847F04-0729-4F51-8930-4CFF43BAE725}"/>
</file>

<file path=customXml/itemProps2.xml><?xml version="1.0" encoding="utf-8"?>
<ds:datastoreItem xmlns:ds="http://schemas.openxmlformats.org/officeDocument/2006/customXml" ds:itemID="{834BB8BD-CFF4-491F-804D-260C4A268994}"/>
</file>

<file path=customXml/itemProps3.xml><?xml version="1.0" encoding="utf-8"?>
<ds:datastoreItem xmlns:ds="http://schemas.openxmlformats.org/officeDocument/2006/customXml" ds:itemID="{B6FAD53E-7C8C-4B62-A094-34015E8B4C69}"/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316</Words>
  <Application>Microsoft Office PowerPoint</Application>
  <PresentationFormat>Širokoúhlá obrazovka</PresentationFormat>
  <Paragraphs>49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Bembo</vt:lpstr>
      <vt:lpstr>Courier New</vt:lpstr>
      <vt:lpstr>var(--DO_NOT_USE_bui_large_font_headline_2_font-family)</vt:lpstr>
      <vt:lpstr>Wingdings</vt:lpstr>
      <vt:lpstr>AdornVTI</vt:lpstr>
      <vt:lpstr>Výlet do Brna</vt:lpstr>
      <vt:lpstr>Doprava:</vt:lpstr>
      <vt:lpstr>Kam se podíváme?</vt:lpstr>
      <vt:lpstr>Místa:</vt:lpstr>
      <vt:lpstr>Místa:</vt:lpstr>
      <vt:lpstr>Místa:</vt:lpstr>
      <vt:lpstr>Ubytování:</vt:lpstr>
      <vt:lpstr>Cena: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Výlet do Brna</dc:title>
  <dc:creator>Markéta Bonková</dc:creator>
  <cp:lastModifiedBy>Markéta Bonková</cp:lastModifiedBy>
  <cp:revision>27</cp:revision>
  <dcterms:created xsi:type="dcterms:W3CDTF">2023-03-23T10:59:40Z</dcterms:created>
  <dcterms:modified xsi:type="dcterms:W3CDTF">2023-04-25T15:07:06Z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0x0101006AAAE5F8FBD6844DB28FBB56551C1E9E</vt:lpwstr>
  </property>
</Properties>
</file>